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2" r:id="rId2"/>
    <p:sldMasterId id="2147483663" r:id="rId3"/>
  </p:sldMasterIdLst>
  <p:notesMasterIdLst>
    <p:notesMasterId r:id="rId76"/>
  </p:notesMasterIdLst>
  <p:handoutMasterIdLst>
    <p:handoutMasterId r:id="rId77"/>
  </p:handoutMasterIdLst>
  <p:sldIdLst>
    <p:sldId id="272" r:id="rId4"/>
    <p:sldId id="312" r:id="rId5"/>
    <p:sldId id="273" r:id="rId6"/>
    <p:sldId id="491" r:id="rId7"/>
    <p:sldId id="490" r:id="rId8"/>
    <p:sldId id="492" r:id="rId9"/>
    <p:sldId id="493" r:id="rId10"/>
    <p:sldId id="495" r:id="rId11"/>
    <p:sldId id="414" r:id="rId12"/>
    <p:sldId id="285" r:id="rId13"/>
    <p:sldId id="332" r:id="rId14"/>
    <p:sldId id="509" r:id="rId15"/>
    <p:sldId id="418" r:id="rId16"/>
    <p:sldId id="420" r:id="rId17"/>
    <p:sldId id="428" r:id="rId18"/>
    <p:sldId id="421" r:id="rId19"/>
    <p:sldId id="422" r:id="rId20"/>
    <p:sldId id="423" r:id="rId21"/>
    <p:sldId id="425" r:id="rId22"/>
    <p:sldId id="426" r:id="rId23"/>
    <p:sldId id="427" r:id="rId24"/>
    <p:sldId id="429" r:id="rId25"/>
    <p:sldId id="430" r:id="rId26"/>
    <p:sldId id="431" r:id="rId27"/>
    <p:sldId id="432" r:id="rId28"/>
    <p:sldId id="434" r:id="rId29"/>
    <p:sldId id="461" r:id="rId30"/>
    <p:sldId id="386" r:id="rId31"/>
    <p:sldId id="479" r:id="rId32"/>
    <p:sldId id="387" r:id="rId33"/>
    <p:sldId id="478" r:id="rId34"/>
    <p:sldId id="477" r:id="rId35"/>
    <p:sldId id="390" r:id="rId36"/>
    <p:sldId id="480" r:id="rId37"/>
    <p:sldId id="391" r:id="rId38"/>
    <p:sldId id="392" r:id="rId39"/>
    <p:sldId id="395" r:id="rId40"/>
    <p:sldId id="419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62" r:id="rId56"/>
    <p:sldId id="399" r:id="rId57"/>
    <p:sldId id="405" r:id="rId58"/>
    <p:sldId id="488" r:id="rId59"/>
    <p:sldId id="497" r:id="rId60"/>
    <p:sldId id="498" r:id="rId61"/>
    <p:sldId id="499" r:id="rId62"/>
    <p:sldId id="500" r:id="rId63"/>
    <p:sldId id="501" r:id="rId64"/>
    <p:sldId id="502" r:id="rId65"/>
    <p:sldId id="503" r:id="rId66"/>
    <p:sldId id="504" r:id="rId67"/>
    <p:sldId id="505" r:id="rId68"/>
    <p:sldId id="506" r:id="rId69"/>
    <p:sldId id="507" r:id="rId70"/>
    <p:sldId id="508" r:id="rId71"/>
    <p:sldId id="417" r:id="rId72"/>
    <p:sldId id="382" r:id="rId73"/>
    <p:sldId id="364" r:id="rId74"/>
    <p:sldId id="368" r:id="rId75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lafre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E90"/>
    <a:srgbClr val="F05D5D"/>
    <a:srgbClr val="FC750E"/>
    <a:srgbClr val="FC8A0E"/>
    <a:srgbClr val="FC9B0E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9" autoAdjust="0"/>
    <p:restoredTop sz="85230" autoAdjust="0"/>
  </p:normalViewPr>
  <p:slideViewPr>
    <p:cSldViewPr snapToGrid="0" snapToObjects="1">
      <p:cViewPr varScale="1">
        <p:scale>
          <a:sx n="76" d="100"/>
          <a:sy n="76" d="100"/>
        </p:scale>
        <p:origin x="139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1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2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5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0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27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N.B</a:t>
            </a:r>
            <a:r>
              <a:rPr lang="fr-FR" baseline="0" dirty="0" smtClean="0"/>
              <a:t> : Ne pas confondre la boîte de réception de la page Career Center avec celle du profil qui sert comme identifiant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6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Remplissez</a:t>
            </a:r>
            <a:r>
              <a:rPr lang="en-US" baseline="0" dirty="0"/>
              <a:t> </a:t>
            </a:r>
            <a:r>
              <a:rPr lang="en-US" baseline="0" dirty="0" err="1"/>
              <a:t>vos</a:t>
            </a:r>
            <a:r>
              <a:rPr lang="en-US" baseline="0" dirty="0"/>
              <a:t> nom, </a:t>
            </a:r>
            <a:r>
              <a:rPr lang="en-US" baseline="0" dirty="0" err="1"/>
              <a:t>prénom</a:t>
            </a:r>
            <a:r>
              <a:rPr lang="en-US" baseline="0" dirty="0"/>
              <a:t> et </a:t>
            </a:r>
            <a:r>
              <a:rPr lang="en-US" baseline="0" dirty="0" err="1"/>
              <a:t>adresse</a:t>
            </a:r>
            <a:r>
              <a:rPr lang="en-US" baseline="0" dirty="0"/>
              <a:t> mail, </a:t>
            </a:r>
            <a:r>
              <a:rPr lang="en-US" baseline="0" dirty="0" err="1"/>
              <a:t>choisissez</a:t>
            </a:r>
            <a:r>
              <a:rPr lang="en-US" baseline="0" dirty="0"/>
              <a:t> un mot de </a:t>
            </a:r>
            <a:r>
              <a:rPr lang="en-US" baseline="0" dirty="0" err="1"/>
              <a:t>passe</a:t>
            </a:r>
            <a:r>
              <a:rPr lang="en-US" baseline="0" dirty="0"/>
              <a:t> et </a:t>
            </a:r>
            <a:r>
              <a:rPr lang="en-US" baseline="0" dirty="0" err="1"/>
              <a:t>inscrivez-vous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/>
              <a:t>LinkedIn </a:t>
            </a:r>
            <a:r>
              <a:rPr lang="en-US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demander </a:t>
            </a:r>
            <a:r>
              <a:rPr lang="en-US" baseline="0" dirty="0" err="1"/>
              <a:t>quelques</a:t>
            </a:r>
            <a:r>
              <a:rPr lang="en-US" baseline="0" dirty="0"/>
              <a:t> </a:t>
            </a:r>
            <a:r>
              <a:rPr lang="en-US" baseline="0" dirty="0" err="1"/>
              <a:t>informations</a:t>
            </a:r>
            <a:r>
              <a:rPr lang="en-US" baseline="0" dirty="0"/>
              <a:t> </a:t>
            </a:r>
            <a:r>
              <a:rPr lang="en-US" baseline="0" dirty="0" err="1"/>
              <a:t>supplémentaires</a:t>
            </a:r>
            <a:r>
              <a:rPr lang="en-US" baseline="0" dirty="0"/>
              <a:t> pour commencer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1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/>
              <a:t>LinkedIn </a:t>
            </a:r>
            <a:r>
              <a:rPr lang="en-US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demander </a:t>
            </a:r>
            <a:r>
              <a:rPr lang="en-US" baseline="0" dirty="0" err="1"/>
              <a:t>quelques</a:t>
            </a:r>
            <a:r>
              <a:rPr lang="en-US" baseline="0" dirty="0"/>
              <a:t> </a:t>
            </a:r>
            <a:r>
              <a:rPr lang="en-US" baseline="0" dirty="0" err="1"/>
              <a:t>informations</a:t>
            </a:r>
            <a:r>
              <a:rPr lang="en-US" baseline="0" dirty="0"/>
              <a:t> </a:t>
            </a:r>
            <a:r>
              <a:rPr lang="en-US" baseline="0" dirty="0" err="1"/>
              <a:t>supplémentaires</a:t>
            </a:r>
            <a:r>
              <a:rPr lang="en-US" baseline="0" dirty="0"/>
              <a:t> pour commencer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9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étudiant</a:t>
            </a:r>
            <a:r>
              <a:rPr lang="en-US" dirty="0"/>
              <a:t>(e)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professionnel</a:t>
            </a:r>
            <a:r>
              <a:rPr lang="en-US" baseline="0" dirty="0"/>
              <a:t>(le) ? LinkedIn </a:t>
            </a:r>
            <a:r>
              <a:rPr lang="en-US" baseline="0" dirty="0" err="1"/>
              <a:t>vous</a:t>
            </a:r>
            <a:r>
              <a:rPr lang="en-US" baseline="0" dirty="0"/>
              <a:t> aide à </a:t>
            </a:r>
            <a:r>
              <a:rPr lang="en-US" baseline="0" dirty="0" err="1"/>
              <a:t>démarrer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481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étudiant</a:t>
            </a:r>
            <a:r>
              <a:rPr lang="en-US" dirty="0"/>
              <a:t>(e)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professionnel</a:t>
            </a:r>
            <a:r>
              <a:rPr lang="en-US" baseline="0" dirty="0"/>
              <a:t>(le) ? LinkedIn </a:t>
            </a:r>
            <a:r>
              <a:rPr lang="en-US" baseline="0" dirty="0" err="1"/>
              <a:t>vous</a:t>
            </a:r>
            <a:r>
              <a:rPr lang="en-US" baseline="0" dirty="0"/>
              <a:t> aide à </a:t>
            </a:r>
            <a:r>
              <a:rPr lang="en-US" baseline="0" dirty="0" err="1"/>
              <a:t>démarrer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12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étudiant</a:t>
            </a:r>
            <a:r>
              <a:rPr lang="en-US" dirty="0"/>
              <a:t>(e)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professionnel</a:t>
            </a:r>
            <a:r>
              <a:rPr lang="en-US" baseline="0" dirty="0"/>
              <a:t>(le) ? LinkedIn </a:t>
            </a:r>
            <a:r>
              <a:rPr lang="en-US" baseline="0" dirty="0" err="1"/>
              <a:t>vous</a:t>
            </a:r>
            <a:r>
              <a:rPr lang="en-US" baseline="0" dirty="0"/>
              <a:t> aide à </a:t>
            </a:r>
            <a:r>
              <a:rPr lang="en-US" baseline="0" dirty="0" err="1"/>
              <a:t>démarrer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3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/>
              <a:t>LinkedIn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suggère</a:t>
            </a:r>
            <a:r>
              <a:rPr lang="en-US" dirty="0"/>
              <a:t> de nouveaux contacts (par </a:t>
            </a:r>
            <a:r>
              <a:rPr lang="en-US" dirty="0" err="1"/>
              <a:t>exemple</a:t>
            </a:r>
            <a:r>
              <a:rPr lang="en-US" dirty="0"/>
              <a:t>, des </a:t>
            </a:r>
            <a:r>
              <a:rPr lang="en-US" dirty="0" err="1"/>
              <a:t>personnes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étudié</a:t>
            </a:r>
            <a:r>
              <a:rPr lang="en-US" dirty="0"/>
              <a:t> à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école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). </a:t>
            </a:r>
            <a:r>
              <a:rPr lang="en-US" dirty="0" err="1"/>
              <a:t>Ajoutez</a:t>
            </a:r>
            <a:r>
              <a:rPr lang="en-US" dirty="0"/>
              <a:t>-les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4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5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49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56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98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9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8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65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Toutefois, LinkedIn ne donne pas aux pages vitrines la possibilité de rédiger</a:t>
            </a:r>
            <a:r>
              <a:rPr lang="fr-FR" baseline="0" dirty="0" smtClean="0"/>
              <a:t> des longs articles. En cas de besoin, s’appuyer sur « la barre de publication » dans la page d’accueil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3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8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80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24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342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8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712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6688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6525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72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823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852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02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9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99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3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006D2-3A60-4726-8577-9232921E5A4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C3B7D-CBC4-4916-A033-21CC4E5CE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://www.freepik.com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bitly.com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457199" y="3113509"/>
            <a:ext cx="8425543" cy="11977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900" dirty="0">
                <a:solidFill>
                  <a:schemeClr val="bg1"/>
                </a:solidFill>
              </a:rPr>
              <a:t>Les enjeux d'une présence efficace sur les réseaux sociaux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900" dirty="0">
                <a:solidFill>
                  <a:schemeClr val="bg1"/>
                </a:solidFill>
              </a:rPr>
              <a:t>&amp; animation des pages Facebook &amp; LinkedIn du Career Center</a:t>
            </a:r>
            <a:endParaRPr lang="fr-FR" sz="19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900" dirty="0" smtClean="0">
              <a:solidFill>
                <a:srgbClr val="1DB8D1"/>
              </a:solidFill>
            </a:endParaRPr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457199" y="3947707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700" dirty="0" smtClean="0">
                <a:solidFill>
                  <a:srgbClr val="1DB8D1"/>
                </a:solidFill>
              </a:rPr>
              <a:t>Octobre </a:t>
            </a:r>
            <a:r>
              <a:rPr lang="fr-FR" sz="1700" dirty="0">
                <a:solidFill>
                  <a:srgbClr val="1DB8D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433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68300" y="1073918"/>
            <a:ext cx="7851252" cy="46736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fr-FR" b="1" dirty="0"/>
              <a:t>Attirer les jeunes </a:t>
            </a:r>
            <a:r>
              <a:rPr lang="fr-FR" dirty="0"/>
              <a:t>dans les Career Centers (physiques et virtuel)</a:t>
            </a:r>
          </a:p>
          <a:p>
            <a:pPr lvl="0">
              <a:lnSpc>
                <a:spcPct val="150000"/>
              </a:lnSpc>
            </a:pPr>
            <a:r>
              <a:rPr lang="fr-FR" b="1" dirty="0"/>
              <a:t>Interagir</a:t>
            </a:r>
            <a:r>
              <a:rPr lang="fr-FR" dirty="0"/>
              <a:t> avec nos cibles prioritaires (jeunes et employeurs)</a:t>
            </a:r>
          </a:p>
          <a:p>
            <a:pPr lvl="0">
              <a:lnSpc>
                <a:spcPct val="150000"/>
              </a:lnSpc>
            </a:pPr>
            <a:r>
              <a:rPr lang="fr-FR" b="1" dirty="0"/>
              <a:t>Engager le dialogue </a:t>
            </a:r>
            <a:r>
              <a:rPr lang="fr-FR" dirty="0"/>
              <a:t>avec les jeunes sur leurs aspirations professionnelles, leurs difficultés et leurs succès</a:t>
            </a:r>
          </a:p>
          <a:p>
            <a:pPr lvl="0">
              <a:lnSpc>
                <a:spcPct val="150000"/>
              </a:lnSpc>
            </a:pPr>
            <a:r>
              <a:rPr lang="fr-FR" b="1" dirty="0" smtClean="0"/>
              <a:t>Développer</a:t>
            </a:r>
            <a:r>
              <a:rPr lang="fr-FR" dirty="0" smtClean="0"/>
              <a:t> </a:t>
            </a:r>
            <a:r>
              <a:rPr lang="fr-FR" b="1" dirty="0"/>
              <a:t>une communauté </a:t>
            </a:r>
            <a:r>
              <a:rPr lang="fr-FR" u="sng" dirty="0"/>
              <a:t>active</a:t>
            </a:r>
            <a:r>
              <a:rPr lang="fr-FR" dirty="0"/>
              <a:t> autour du Career Center virtuel</a:t>
            </a:r>
          </a:p>
          <a:p>
            <a:pPr lvl="0">
              <a:lnSpc>
                <a:spcPct val="150000"/>
              </a:lnSpc>
            </a:pPr>
            <a:r>
              <a:rPr lang="fr-FR" b="1" dirty="0"/>
              <a:t>Inciter les jeunes et les entreprises à utiliser les réseaux sociaux (LinkedIn) </a:t>
            </a:r>
            <a:r>
              <a:rPr lang="fr-FR" dirty="0"/>
              <a:t>pour favoriser l’employabilité et l’interaction entre le secteur privé et les jeunes</a:t>
            </a:r>
          </a:p>
          <a:p>
            <a:pPr lvl="0">
              <a:lnSpc>
                <a:spcPct val="150000"/>
              </a:lnSpc>
            </a:pPr>
            <a:r>
              <a:rPr lang="fr-FR" b="1" dirty="0" smtClean="0"/>
              <a:t>Améliorer le profil et l’image de marque </a:t>
            </a:r>
            <a:r>
              <a:rPr lang="fr-FR" dirty="0" smtClean="0"/>
              <a:t>des établissements de formation</a:t>
            </a:r>
          </a:p>
          <a:p>
            <a:pPr lvl="0">
              <a:lnSpc>
                <a:spcPct val="150000"/>
              </a:lnSpc>
            </a:pPr>
            <a:r>
              <a:rPr lang="fr-FR" b="1" dirty="0" smtClean="0"/>
              <a:t>Inciter les jeunes à adopter un comportement professionnel </a:t>
            </a:r>
            <a:r>
              <a:rPr lang="fr-FR" dirty="0" smtClean="0"/>
              <a:t>sur les réseaux sociaux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Objectifs des career </a:t>
            </a:r>
            <a:r>
              <a:rPr lang="fr-FR" dirty="0" err="1" smtClean="0"/>
              <a:t>centers</a:t>
            </a:r>
            <a:r>
              <a:rPr lang="fr-FR" dirty="0" smtClean="0"/>
              <a:t> </a:t>
            </a:r>
            <a:r>
              <a:rPr lang="fr-FR" dirty="0"/>
              <a:t>sur les réseaux sociaux 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Production de contenus au sein du Career </a:t>
            </a:r>
            <a:r>
              <a:rPr lang="fr-FR" dirty="0" smtClean="0"/>
              <a:t>Center (1/2) </a:t>
            </a:r>
            <a:endParaRPr lang="fr-FR" dirty="0"/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23850" y="1073922"/>
            <a:ext cx="8458200" cy="46736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b="1" dirty="0"/>
              <a:t>conseiller/chargé de communication </a:t>
            </a:r>
            <a:r>
              <a:rPr lang="fr-FR" dirty="0"/>
              <a:t>du Career Center est </a:t>
            </a:r>
            <a:r>
              <a:rPr lang="fr-FR" dirty="0" smtClean="0"/>
              <a:t>le responsable de la planification des </a:t>
            </a:r>
            <a:r>
              <a:rPr lang="fr-FR" dirty="0"/>
              <a:t>activités et la production des contenus en </a:t>
            </a:r>
            <a:r>
              <a:rPr lang="fr-FR" dirty="0" smtClean="0"/>
              <a:t>ligne.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Il est le garant de la qualité des </a:t>
            </a:r>
            <a:r>
              <a:rPr lang="fr-FR" dirty="0"/>
              <a:t>contenus. Il coordonne, collecte et valide les inputs du staff, des ambassadeurs, des stagiaires graphistes ou autres. </a:t>
            </a:r>
          </a:p>
          <a:p>
            <a:endParaRPr lang="fr-FR" dirty="0"/>
          </a:p>
          <a:p>
            <a:pPr lvl="0"/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79" y="3225521"/>
            <a:ext cx="3220495" cy="29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8" y="1545336"/>
            <a:ext cx="756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7" y="1806191"/>
            <a:ext cx="5533425" cy="3790253"/>
          </a:xfrm>
          <a:prstGeom prst="rect">
            <a:avLst/>
          </a:prstGeom>
        </p:spPr>
      </p:pic>
      <p:sp>
        <p:nvSpPr>
          <p:cNvPr id="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/>
          <a:lstStyle/>
          <a:p>
            <a:r>
              <a:rPr lang="fr-FR" dirty="0" smtClean="0"/>
              <a:t>Production de contenus au sein du Career </a:t>
            </a:r>
            <a:r>
              <a:rPr lang="fr-FR" dirty="0" smtClean="0"/>
              <a:t>Center (2/2) </a:t>
            </a:r>
            <a:endParaRPr lang="fr-FR" dirty="0"/>
          </a:p>
        </p:txBody>
      </p:sp>
      <p:sp>
        <p:nvSpPr>
          <p:cNvPr id="9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23850" y="1073922"/>
            <a:ext cx="8458200" cy="46736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 smtClean="0"/>
              <a:t>est </a:t>
            </a:r>
            <a:r>
              <a:rPr lang="fr-FR" dirty="0" smtClean="0"/>
              <a:t>aussi responsable d’établir un tableau de publications mensuel pour Facebook et LinkedIn</a:t>
            </a:r>
          </a:p>
          <a:p>
            <a:pPr marL="0" indent="0">
              <a:buNone/>
            </a:pPr>
            <a:endParaRPr lang="fr-FR" dirty="0" smtClean="0"/>
          </a:p>
          <a:p>
            <a:pPr lvl="0"/>
            <a:endParaRPr lang="fr-FR" dirty="0" smtClean="0"/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9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492701"/>
            <a:ext cx="8405446" cy="649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fontAlgn="auto">
              <a:spcAft>
                <a:spcPts val="0"/>
              </a:spcAft>
              <a:buAutoNum type="romanUcPeriod" startAt="3"/>
              <a:defRPr/>
            </a:pPr>
            <a:r>
              <a:rPr lang="fr-FR" sz="2100" dirty="0" smtClean="0"/>
              <a:t>Facebook</a:t>
            </a:r>
            <a:r>
              <a:rPr lang="fr-FR" sz="2100" dirty="0"/>
              <a:t>: Création de compte et animation de la page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960219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Création d’un compte Facebook et d’une page professionnelle</a:t>
            </a:r>
            <a:endParaRPr lang="fr-FR" sz="1400" dirty="0">
              <a:solidFill>
                <a:srgbClr val="1D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272" y="1172688"/>
            <a:ext cx="8671728" cy="3558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>
              <a:buNone/>
            </a:pPr>
            <a:r>
              <a:rPr lang="fr-FR" dirty="0"/>
              <a:t>Insérez </a:t>
            </a:r>
            <a:r>
              <a:rPr lang="fr-FR" dirty="0" smtClean="0"/>
              <a:t>votre nom, prénom, adresse e-mail, mot de passe et cliquez sur le bouton « Inscription »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57495" y="1667226"/>
            <a:ext cx="5767753" cy="4334592"/>
            <a:chOff x="1557495" y="1667226"/>
            <a:chExt cx="5767753" cy="43345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7495" y="1667226"/>
              <a:ext cx="5767753" cy="41842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913644" y="2713056"/>
              <a:ext cx="2301072" cy="2280976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3723" y="5476351"/>
              <a:ext cx="1827125" cy="525467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d’un compte personnel Facebook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19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76" y="1169719"/>
            <a:ext cx="8671728" cy="338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Pour confirmer votre compte, il faudrait vous connecter sur votre adresse e-mail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2466" y="1943428"/>
            <a:ext cx="8299938" cy="2725833"/>
            <a:chOff x="512466" y="1943428"/>
            <a:chExt cx="8299938" cy="2725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466" y="1943428"/>
              <a:ext cx="8299938" cy="27258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407688" y="3999243"/>
              <a:ext cx="1827125" cy="525467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d’un compte personnel Facebook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8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910" y="1179767"/>
            <a:ext cx="8671728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Confirmez votre adresse e-mail en cliquant sur le bouton « Confirmer votre compte » dans le message que vous recevez sur votre adresse e-mail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1741" y="2069959"/>
            <a:ext cx="8320067" cy="2771474"/>
            <a:chOff x="361741" y="2069959"/>
            <a:chExt cx="8320067" cy="27714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741" y="2069959"/>
              <a:ext cx="8320067" cy="27714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2694650" y="3677697"/>
              <a:ext cx="1455320" cy="446753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d’un compte personnel Facebook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155" y="1139574"/>
            <a:ext cx="6119447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Vous pouvez ajouter les membres de l’équipe du Career Center présents sur Facebook et cliquer sur le bouton « Suite »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65670" y="1964840"/>
            <a:ext cx="5762415" cy="3792673"/>
            <a:chOff x="1665670" y="1964840"/>
            <a:chExt cx="5762415" cy="37926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5670" y="1964840"/>
              <a:ext cx="5762415" cy="37926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712298" y="5275385"/>
              <a:ext cx="582805" cy="376415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d’un compte personnel Facebook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3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7687" y="915790"/>
            <a:ext cx="6119447" cy="338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Vous serez amené(e) à choisir une photo de profil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1570" y="1600161"/>
            <a:ext cx="4226856" cy="4077157"/>
            <a:chOff x="2616073" y="1670499"/>
            <a:chExt cx="4226856" cy="40771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16996"/>
            <a:stretch/>
          </p:blipFill>
          <p:spPr>
            <a:xfrm>
              <a:off x="2616073" y="1670499"/>
              <a:ext cx="4226856" cy="40771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5295480" y="2361363"/>
              <a:ext cx="1175658" cy="376415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75088" y="2893924"/>
            <a:ext cx="4506688" cy="2495075"/>
            <a:chOff x="753627" y="1220868"/>
            <a:chExt cx="7325248" cy="4457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627" y="1220868"/>
              <a:ext cx="7325248" cy="44579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918856" y="3808325"/>
              <a:ext cx="1105320" cy="103498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d’un compte personnel Facebook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1356308"/>
            <a:ext cx="7626700" cy="4296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87155" y="737036"/>
            <a:ext cx="6119447" cy="338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Votre compte Facebook est maintenant activé !</a:t>
            </a:r>
            <a:endParaRPr lang="en-US" dirty="0"/>
          </a:p>
        </p:txBody>
      </p:sp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d’un compte personnel Facebook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7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27054" y="2200584"/>
            <a:ext cx="9289702" cy="3265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r>
              <a:rPr lang="fr-FR" sz="2000" dirty="0" smtClean="0"/>
              <a:t>Qu’est-ce que les réseaux sociaux?</a:t>
            </a:r>
          </a:p>
          <a:p>
            <a:pPr lvl="0" fontAlgn="auto"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Aft>
                <a:spcPts val="0"/>
              </a:spcAft>
              <a:defRPr/>
            </a:pPr>
            <a:r>
              <a:rPr lang="fr-FR" sz="2000" dirty="0" smtClean="0"/>
              <a:t>II.	 Quelle </a:t>
            </a:r>
            <a:r>
              <a:rPr lang="fr-FR" sz="2000" dirty="0" smtClean="0"/>
              <a:t>approche pour les réseaux sociaux</a:t>
            </a:r>
            <a:r>
              <a:rPr lang="fr-FR" sz="2000" dirty="0"/>
              <a:t> </a:t>
            </a:r>
            <a:r>
              <a:rPr lang="fr-FR" sz="2000" dirty="0" smtClean="0"/>
              <a:t>?</a:t>
            </a:r>
          </a:p>
          <a:p>
            <a:pPr fontAlgn="auto"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Aft>
                <a:spcPts val="0"/>
              </a:spcAft>
              <a:defRPr/>
            </a:pPr>
            <a:r>
              <a:rPr lang="fr-FR" sz="2000" dirty="0" smtClean="0"/>
              <a:t>III.	 Facebook</a:t>
            </a:r>
            <a:r>
              <a:rPr lang="fr-FR" sz="2000" dirty="0" smtClean="0"/>
              <a:t>: Création de compte et animation de la page</a:t>
            </a:r>
          </a:p>
          <a:p>
            <a:pPr fontAlgn="auto"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Aft>
                <a:spcPts val="0"/>
              </a:spcAft>
              <a:defRPr/>
            </a:pPr>
            <a:r>
              <a:rPr lang="fr-FR" sz="2000" dirty="0" smtClean="0"/>
              <a:t>IV.	 LinkedIn</a:t>
            </a:r>
            <a:r>
              <a:rPr lang="fr-FR" sz="2000" dirty="0" smtClean="0"/>
              <a:t>: </a:t>
            </a:r>
            <a:r>
              <a:rPr lang="fr-FR" sz="2000" dirty="0"/>
              <a:t>Création de compte et animation de la </a:t>
            </a:r>
            <a:r>
              <a:rPr lang="fr-FR" sz="2000" dirty="0" smtClean="0"/>
              <a:t>page</a:t>
            </a:r>
          </a:p>
          <a:p>
            <a:pPr marL="514350" indent="-514350" fontAlgn="auto">
              <a:spcAft>
                <a:spcPts val="0"/>
              </a:spcAft>
              <a:buAutoNum type="romanUcPeriod" startAt="4"/>
              <a:defRPr/>
            </a:pPr>
            <a:endParaRPr lang="fr-FR" sz="2000" dirty="0"/>
          </a:p>
          <a:p>
            <a:pPr fontAlgn="auto">
              <a:spcAft>
                <a:spcPts val="0"/>
              </a:spcAft>
              <a:defRPr/>
            </a:pPr>
            <a:r>
              <a:rPr lang="fr-FR" sz="2000" dirty="0" smtClean="0"/>
              <a:t>V.	 </a:t>
            </a:r>
            <a:r>
              <a:rPr lang="fr-FR" sz="2000" dirty="0"/>
              <a:t>Les 11 TYPES DE contenu à publier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907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7155" y="737036"/>
            <a:ext cx="6119447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Pour créer une page professionnelle pour votre Career Center, cliquez sur la flèche en haut de la page à droite puis sur « Créer une page »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75658" y="1561408"/>
            <a:ext cx="7023798" cy="4083604"/>
            <a:chOff x="1175658" y="1561408"/>
            <a:chExt cx="7023798" cy="4083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658" y="1561408"/>
              <a:ext cx="7023798" cy="40836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471138" y="1728317"/>
              <a:ext cx="1175658" cy="376415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4786" y="1477410"/>
            <a:ext cx="7214716" cy="4268939"/>
            <a:chOff x="914400" y="1087000"/>
            <a:chExt cx="7214716" cy="42689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087000"/>
              <a:ext cx="7214716" cy="42689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071636" y="4709694"/>
              <a:ext cx="1175658" cy="376415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96720" y="886209"/>
            <a:ext cx="6410849" cy="3558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Choisissez l’option « Entreprise ou marque » en cliquant sur « Démarrer »</a:t>
            </a:r>
            <a:endParaRPr lang="en-US" dirty="0"/>
          </a:p>
        </p:txBody>
      </p:sp>
      <p:sp>
        <p:nvSpPr>
          <p:cNvPr id="10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8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3530" y="1505481"/>
            <a:ext cx="7496070" cy="4261435"/>
            <a:chOff x="733530" y="979178"/>
            <a:chExt cx="7867859" cy="46488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530" y="979178"/>
              <a:ext cx="7867859" cy="46488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967992" y="2631361"/>
              <a:ext cx="1614434" cy="965949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67992" y="4953837"/>
              <a:ext cx="810566" cy="423706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96720" y="886209"/>
            <a:ext cx="6410849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Insérez le nom de votre Career Center et choisissez la catégorie « Organisation à but non lucratif »</a:t>
            </a:r>
            <a:endParaRPr lang="en-US" dirty="0"/>
          </a:p>
        </p:txBody>
      </p:sp>
      <p:sp>
        <p:nvSpPr>
          <p:cNvPr id="11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6478" y="1119276"/>
            <a:ext cx="6410849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Ajouter une photo qui montre le logo du Career Center en cliquant sur « Importer une photo de profil »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71072" y="2066244"/>
            <a:ext cx="5143500" cy="3248025"/>
            <a:chOff x="2171072" y="2066244"/>
            <a:chExt cx="5143500" cy="32480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072" y="2066244"/>
              <a:ext cx="5143500" cy="32480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5056641" y="4642337"/>
              <a:ext cx="1987254" cy="559335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14525" y="1902278"/>
            <a:ext cx="5314950" cy="3314700"/>
            <a:chOff x="1914525" y="1902278"/>
            <a:chExt cx="5314950" cy="33147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4525" y="1902278"/>
              <a:ext cx="5314950" cy="3314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4572000" y="4622242"/>
              <a:ext cx="2301073" cy="36174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6122" y="1074016"/>
            <a:ext cx="7797522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Ajouter une photo contenant les informations telles que l’adresse, le numéro de téléphone et l’e-mail du Career Center en cliquant sur « Importer une photo de couverture »</a:t>
            </a:r>
            <a:endParaRPr lang="en-US" dirty="0"/>
          </a:p>
        </p:txBody>
      </p:sp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2942" y="1818751"/>
            <a:ext cx="4826670" cy="3647552"/>
            <a:chOff x="1353066" y="527407"/>
            <a:chExt cx="6203296" cy="52353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3066" y="527407"/>
              <a:ext cx="6203296" cy="52353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644391" y="3922207"/>
              <a:ext cx="1807029" cy="448826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6122" y="1074016"/>
            <a:ext cx="7797522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Vous pouvez aussi alimenter la page en ajoutant une description du Career Center, ses objectifs et services offerts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13" t="20671" r="20769" b="14636"/>
          <a:stretch/>
        </p:blipFill>
        <p:spPr>
          <a:xfrm>
            <a:off x="4209292" y="3038804"/>
            <a:ext cx="3588229" cy="2065759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7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31" y="1507369"/>
            <a:ext cx="5285250" cy="4335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6122" y="907036"/>
            <a:ext cx="7797522" cy="338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002A6C"/>
                </a:solidFill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r-FR" dirty="0" smtClean="0"/>
              <a:t>La page professionnelle de votre Career Center est prête !</a:t>
            </a:r>
            <a:endParaRPr lang="en-US" dirty="0"/>
          </a:p>
        </p:txBody>
      </p:sp>
      <p:sp>
        <p:nvSpPr>
          <p:cNvPr id="6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la page professionnelle de votre Career Center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9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492701"/>
            <a:ext cx="8405446" cy="649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fontAlgn="auto">
              <a:spcAft>
                <a:spcPts val="0"/>
              </a:spcAft>
              <a:buAutoNum type="romanUcPeriod" startAt="3"/>
              <a:defRPr/>
            </a:pPr>
            <a:r>
              <a:rPr lang="fr-FR" sz="2100" dirty="0" smtClean="0"/>
              <a:t>Facebook</a:t>
            </a:r>
            <a:r>
              <a:rPr lang="fr-FR" sz="2100" dirty="0"/>
              <a:t>: Création de compte et animation de la page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960219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Animation de la page professionnelle</a:t>
            </a:r>
            <a:endParaRPr lang="fr-FR" sz="1400" dirty="0">
              <a:solidFill>
                <a:srgbClr val="1D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Animer la page Facebook: différents types de contenus (1/2)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952" y="852309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Vous pouvez cliquez sur l’espace encadré en rouge pour faire une publication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280" y="1501596"/>
            <a:ext cx="5405113" cy="4145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62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Animer la page </a:t>
            </a:r>
            <a:r>
              <a:rPr lang="fr-FR" sz="1800" dirty="0" smtClean="0">
                <a:solidFill>
                  <a:srgbClr val="833E90"/>
                </a:solidFill>
              </a:rPr>
              <a:t>Facebook: différents types de contenus (2/2)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952" y="852309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Vous pouvez partager tout type de contenu offert ci-dessous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057"/>
          <a:stretch/>
        </p:blipFill>
        <p:spPr>
          <a:xfrm>
            <a:off x="2224189" y="1597688"/>
            <a:ext cx="4856506" cy="41951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45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64652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2100" dirty="0" smtClean="0"/>
              <a:t>I.	</a:t>
            </a:r>
            <a:r>
              <a:rPr lang="fr-FR" sz="2100" dirty="0" smtClean="0"/>
              <a:t>Qu’est-ce que les réseaux sociaux?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4868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Partager une photo ou une  vidéo (1/3)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100" y="681487"/>
            <a:ext cx="828948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Cliquez sur « Importer des photos/vidéos »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1085850"/>
            <a:ext cx="5238750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1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Partager une photo ou une  vidéo (1/2)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100" y="681487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Cliquez sur « Partager une photo ou une vidé »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78" y="1330774"/>
            <a:ext cx="5405113" cy="4145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7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100" y="681487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N’hésitez pas à utiliser des émoticônes et des hashtags dans vos publications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Partager une photo ou une  vidéo (2/2)</a:t>
            </a:r>
            <a:endParaRPr lang="fr-FR" sz="1800" dirty="0">
              <a:solidFill>
                <a:srgbClr val="833E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62" y="1162265"/>
            <a:ext cx="3431565" cy="4848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573" y="1603716"/>
            <a:ext cx="3128869" cy="3965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2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un événement sur Facebook (1/4)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61" y="789380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Une fois sur la page de votre Career Center, cliquez sur « Evénements »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10" y="1330774"/>
            <a:ext cx="5803666" cy="4526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13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un événement sur Facebook (2/4)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350" y="789380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Cliquez sur le bouton « Créer un événement »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106" y="1330774"/>
            <a:ext cx="5682142" cy="4557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4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100" y="681487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Une fenêtre s’ouvre afin que vous puissiez préciser les détails relatifs à votre événement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38" y="1910425"/>
            <a:ext cx="183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A6C"/>
                </a:solidFill>
                <a:latin typeface="+mn-lt"/>
              </a:rPr>
              <a:t>Ajouter une photo de l’événement (atelier, formation, </a:t>
            </a:r>
            <a:r>
              <a:rPr lang="fr-FR" sz="1200" dirty="0" err="1" smtClean="0">
                <a:solidFill>
                  <a:srgbClr val="002A6C"/>
                </a:solidFill>
                <a:latin typeface="+mn-lt"/>
              </a:rPr>
              <a:t>etc</a:t>
            </a:r>
            <a:r>
              <a:rPr lang="fr-FR" sz="1200" dirty="0" smtClean="0">
                <a:solidFill>
                  <a:srgbClr val="002A6C"/>
                </a:solidFill>
                <a:latin typeface="+mn-lt"/>
              </a:rPr>
              <a:t>,)</a:t>
            </a:r>
            <a:endParaRPr lang="en-US" sz="12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37" y="3519813"/>
            <a:ext cx="183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A6C"/>
                </a:solidFill>
                <a:latin typeface="+mn-lt"/>
              </a:rPr>
              <a:t>Donner un nom à votre événement, exemple : Atelier LinkedIn</a:t>
            </a:r>
            <a:endParaRPr lang="en-US" sz="12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0170" y="3842978"/>
            <a:ext cx="1793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A6C"/>
                </a:solidFill>
                <a:latin typeface="+mn-lt"/>
              </a:rPr>
              <a:t>Préciser la date de début et de fin de votre événement</a:t>
            </a:r>
          </a:p>
          <a:p>
            <a:endParaRPr lang="fr-FR" sz="1200" dirty="0">
              <a:solidFill>
                <a:srgbClr val="002A6C"/>
              </a:solidFill>
              <a:latin typeface="+mn-lt"/>
            </a:endParaRPr>
          </a:p>
          <a:p>
            <a:r>
              <a:rPr lang="fr-FR" sz="1200" dirty="0" smtClean="0">
                <a:solidFill>
                  <a:srgbClr val="002A6C"/>
                </a:solidFill>
                <a:latin typeface="+mn-lt"/>
              </a:rPr>
              <a:t>Toujours garder la localisation de votre Career Center comme lieu pour les événements organisés au sein du Career Center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00046" y="1330774"/>
            <a:ext cx="5850124" cy="4708285"/>
            <a:chOff x="1495269" y="1330774"/>
            <a:chExt cx="6027025" cy="47961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515" y="1330774"/>
              <a:ext cx="5604655" cy="47961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>
              <a:off x="1495269" y="2240782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495269" y="3942574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6326540" y="4513381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1023" y="1409266"/>
              <a:ext cx="2855668" cy="205895"/>
            </a:xfrm>
            <a:prstGeom prst="rect">
              <a:avLst/>
            </a:prstGeom>
          </p:spPr>
        </p:pic>
      </p:grpSp>
      <p:sp>
        <p:nvSpPr>
          <p:cNvPr id="14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un événement sur Facebook (3/4)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21" y="1078943"/>
            <a:ext cx="5729820" cy="4975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03100" y="681487"/>
            <a:ext cx="8289487" cy="33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Une fenêtre s’ouvre afin que vous puissiez préciser les détails relatifs à votre événement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11694" y="3092831"/>
            <a:ext cx="1195754" cy="19091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407751" y="2433372"/>
            <a:ext cx="1195754" cy="19091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42" y="997339"/>
            <a:ext cx="1838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-Apporter plus de détails à votre événement en ajoutant une description claire et précise</a:t>
            </a:r>
            <a:endParaRPr lang="en-US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47" y="2700947"/>
            <a:ext cx="1838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-Toujours tâcher à préciser que nos événements sont gratuits</a:t>
            </a:r>
            <a:endParaRPr lang="en-US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1179" y="1876959"/>
            <a:ext cx="1838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-Ajouter des mots clés pour un meilleur référencement de votre événement dans les résultats de recherche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611694" y="4820795"/>
            <a:ext cx="1195754" cy="19091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05" y="4473105"/>
            <a:ext cx="183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-Mentionner la page du/des coorganisateur(s) de l’événement (si existants)</a:t>
            </a:r>
            <a:endParaRPr lang="en-US" sz="1600" dirty="0">
              <a:solidFill>
                <a:srgbClr val="002A6C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7978" y="1145962"/>
            <a:ext cx="3979148" cy="861161"/>
            <a:chOff x="1657978" y="1145962"/>
            <a:chExt cx="3979148" cy="861161"/>
          </a:xfrm>
        </p:grpSpPr>
        <p:sp>
          <p:nvSpPr>
            <p:cNvPr id="7" name="Right Arrow 6"/>
            <p:cNvSpPr/>
            <p:nvPr/>
          </p:nvSpPr>
          <p:spPr>
            <a:xfrm>
              <a:off x="1657978" y="1816204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1216" y="1145962"/>
              <a:ext cx="2905910" cy="209517"/>
            </a:xfrm>
            <a:prstGeom prst="rect">
              <a:avLst/>
            </a:prstGeom>
          </p:spPr>
        </p:pic>
      </p:grpSp>
      <p:sp>
        <p:nvSpPr>
          <p:cNvPr id="16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Créer un événement sur Facebook (4/4)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Autres fonctionnalités : Facebook</a:t>
            </a:r>
            <a:endParaRPr lang="fr-FR" sz="1800" dirty="0">
              <a:solidFill>
                <a:srgbClr val="833E90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100" y="750937"/>
            <a:ext cx="828948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La page de votre Career Center sur Facebook vous donne aussi accès à votre propre « Boîte de réception », « Statistiques », « Notifications » et « Réglages »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64" y="2080741"/>
            <a:ext cx="8088923" cy="2985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33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438333"/>
            <a:ext cx="8405446" cy="649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100" dirty="0" smtClean="0"/>
              <a:t>IV.	 LinkedIn: </a:t>
            </a:r>
            <a:r>
              <a:rPr lang="fr-FR" sz="2100" dirty="0"/>
              <a:t>Création de compte et animation de la page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960219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Création d’un compte Facebook et d’une page professionnelle</a:t>
            </a:r>
            <a:endParaRPr lang="fr-FR" sz="1400" dirty="0">
              <a:solidFill>
                <a:srgbClr val="1D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279400" y="203200"/>
            <a:ext cx="8547100" cy="889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fr-FR" cap="all" dirty="0">
                <a:solidFill>
                  <a:srgbClr val="833E90"/>
                </a:solidFill>
                <a:latin typeface="+mj-lt"/>
                <a:ea typeface="+mj-ea"/>
                <a:cs typeface="+mj-cs"/>
              </a:rPr>
              <a:t>Créer un profil LINKEDIN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1092200"/>
            <a:ext cx="8128000" cy="4262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8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288" y="1597688"/>
            <a:ext cx="8008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Les </a:t>
            </a:r>
            <a:r>
              <a:rPr lang="fr-FR" b="1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réseaux sociaux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sont des plateformes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sur lesquels chaque utilisateur se crée un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profil: Le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profil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devient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en quelque sorte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sa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 </a:t>
            </a:r>
            <a:r>
              <a:rPr lang="fr-FR" b="1" dirty="0">
                <a:solidFill>
                  <a:srgbClr val="002A6C"/>
                </a:solidFill>
                <a:latin typeface="Gill Sans MT" panose="020B0502020104020203" pitchFamily="34" charset="0"/>
              </a:rPr>
              <a:t>carte d’identité numérique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sur le réseau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social.</a:t>
            </a:r>
            <a:endParaRPr lang="fr-FR" dirty="0">
              <a:solidFill>
                <a:srgbClr val="002A6C"/>
              </a:solidFill>
              <a:latin typeface="Gill Sans MT" panose="020B0502020104020203" pitchFamily="34" charset="0"/>
            </a:endParaRPr>
          </a:p>
          <a:p>
            <a:endParaRPr lang="fr-FR" dirty="0">
              <a:solidFill>
                <a:srgbClr val="002A6C"/>
              </a:solidFill>
              <a:latin typeface="Gill Sans MT" panose="020B0502020104020203" pitchFamily="34" charset="0"/>
            </a:endParaRPr>
          </a:p>
          <a:p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Une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fois inscrit, chaque membre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peut essentiellement:</a:t>
            </a:r>
            <a:endParaRPr lang="fr-FR" dirty="0">
              <a:solidFill>
                <a:srgbClr val="002A6C"/>
              </a:solidFill>
              <a:latin typeface="Gill Sans MT" panose="020B0502020104020203" pitchFamily="34" charset="0"/>
            </a:endParaRPr>
          </a:p>
          <a:p>
            <a:endParaRPr lang="fr-FR" dirty="0">
              <a:solidFill>
                <a:srgbClr val="002A6C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P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ublier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du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contenu, aussi bien sous forme de messages, d’images, de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vidéos, etc.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Rechercher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et ajouter des amis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ou de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proches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Suivre les pages et les groupes qui l’intéressent</a:t>
            </a:r>
            <a:endParaRPr lang="fr-FR" dirty="0">
              <a:solidFill>
                <a:srgbClr val="002A6C"/>
              </a:solidFill>
              <a:latin typeface="Gill Sans MT" panose="020B0502020104020203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Commenter </a:t>
            </a: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et réagir aux </a:t>
            </a:r>
            <a:r>
              <a:rPr lang="fr-FR" dirty="0" smtClean="0">
                <a:solidFill>
                  <a:srgbClr val="002A6C"/>
                </a:solidFill>
                <a:latin typeface="Gill Sans MT" panose="020B0502020104020203" pitchFamily="34" charset="0"/>
              </a:rPr>
              <a:t>publications</a:t>
            </a:r>
            <a:endParaRPr lang="fr-FR" dirty="0">
              <a:solidFill>
                <a:srgbClr val="002A6C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43" y="4282333"/>
            <a:ext cx="2484465" cy="1902426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9235342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Définition des réseaux sociaux</a:t>
            </a: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31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3677"/>
            <a:ext cx="8676249" cy="3571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04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283677"/>
            <a:ext cx="6687387" cy="4247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4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283677"/>
            <a:ext cx="7985760" cy="35409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51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488106"/>
            <a:ext cx="7305040" cy="3205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97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1283677"/>
            <a:ext cx="8036560" cy="3981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39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/>
          <a:stretch/>
        </p:blipFill>
        <p:spPr>
          <a:xfrm>
            <a:off x="522596" y="1283677"/>
            <a:ext cx="8077706" cy="3879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65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49" y="140677"/>
            <a:ext cx="8229600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un profil</a:t>
            </a:r>
            <a:r>
              <a:rPr lang="en-US" sz="1800" cap="all" dirty="0">
                <a:solidFill>
                  <a:srgbClr val="833E90"/>
                </a:solidFill>
                <a:ea typeface="+mj-ea"/>
                <a:cs typeface="+mj-cs"/>
              </a:rPr>
              <a:t> LINKEDIN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1034494"/>
            <a:ext cx="6634480" cy="4826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13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97" y="1128237"/>
            <a:ext cx="6858503" cy="4490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648" y="186202"/>
            <a:ext cx="8229600" cy="93198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</a:t>
            </a:r>
            <a:r>
              <a:rPr lang="fr-FR" sz="1800" cap="all" dirty="0" smtClean="0">
                <a:solidFill>
                  <a:srgbClr val="833E90"/>
                </a:solidFill>
                <a:ea typeface="+mj-ea"/>
                <a:cs typeface="+mj-cs"/>
              </a:rPr>
              <a:t>une page professionnelle LinkedIn</a:t>
            </a:r>
            <a:endParaRPr lang="en-US" sz="1800" cap="all" dirty="0">
              <a:solidFill>
                <a:srgbClr val="833E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6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1008416"/>
            <a:ext cx="7345345" cy="4654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648" y="186202"/>
            <a:ext cx="8229600" cy="93198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</a:t>
            </a:r>
            <a:r>
              <a:rPr lang="fr-FR" sz="1800" cap="all" dirty="0" smtClean="0">
                <a:solidFill>
                  <a:srgbClr val="833E90"/>
                </a:solidFill>
                <a:ea typeface="+mj-ea"/>
                <a:cs typeface="+mj-cs"/>
              </a:rPr>
              <a:t>une page professionnelle LinkedIn</a:t>
            </a:r>
            <a:endParaRPr lang="en-US" sz="1800" cap="all" dirty="0">
              <a:solidFill>
                <a:srgbClr val="833E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12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08" y="1119004"/>
            <a:ext cx="6079253" cy="4453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01556" y="2703007"/>
            <a:ext cx="291402" cy="2813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1354" y="2152023"/>
            <a:ext cx="1163934" cy="4103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0782" y="2397370"/>
            <a:ext cx="38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435" y="1842153"/>
            <a:ext cx="38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+mn-lt"/>
              </a:rPr>
              <a:t>2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6648" y="186202"/>
            <a:ext cx="8229600" cy="93198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</a:t>
            </a:r>
            <a:r>
              <a:rPr lang="fr-FR" sz="1800" cap="all" dirty="0" smtClean="0">
                <a:solidFill>
                  <a:srgbClr val="833E90"/>
                </a:solidFill>
                <a:ea typeface="+mj-ea"/>
                <a:cs typeface="+mj-cs"/>
              </a:rPr>
              <a:t>une page professionnelle LinkedIn</a:t>
            </a:r>
            <a:endParaRPr lang="en-US" sz="1800" cap="all" dirty="0">
              <a:solidFill>
                <a:srgbClr val="833E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8771" y="210461"/>
            <a:ext cx="8995229" cy="889000"/>
          </a:xfrm>
        </p:spPr>
        <p:txBody>
          <a:bodyPr/>
          <a:lstStyle/>
          <a:p>
            <a:r>
              <a:rPr lang="fr-FR" dirty="0" smtClean="0"/>
              <a:t>Présence du Career Center </a:t>
            </a:r>
            <a:r>
              <a:rPr lang="fr-FR" dirty="0" smtClean="0"/>
              <a:t>sur </a:t>
            </a:r>
            <a:r>
              <a:rPr lang="fr-FR" dirty="0"/>
              <a:t>2 </a:t>
            </a:r>
            <a:r>
              <a:rPr lang="fr-FR" dirty="0" smtClean="0"/>
              <a:t>plateformes-clés et une chaîne YouTube</a:t>
            </a:r>
            <a:endParaRPr lang="fr-FR" dirty="0"/>
          </a:p>
        </p:txBody>
      </p:sp>
      <p:pic>
        <p:nvPicPr>
          <p:cNvPr id="5" name="Shape 18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04" y="1099461"/>
            <a:ext cx="1313639" cy="116742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406362" y="4766768"/>
            <a:ext cx="8210100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A long terme, possible diversification sur d’autres plateformes 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Lien automatique avec des comptes Twitter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A6C"/>
                </a:solidFill>
                <a:latin typeface="Gill Sans MT" panose="020B0502020104020203" pitchFamily="34" charset="0"/>
              </a:rPr>
              <a:t>Instagram</a:t>
            </a:r>
          </a:p>
        </p:txBody>
      </p:sp>
      <p:pic>
        <p:nvPicPr>
          <p:cNvPr id="7" name="Shape 18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" r="2921"/>
          <a:stretch>
            <a:fillRect/>
          </a:stretch>
        </p:blipFill>
        <p:spPr bwMode="auto">
          <a:xfrm>
            <a:off x="7762875" y="4892215"/>
            <a:ext cx="1073150" cy="8331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 descr="https://s.ytimg.com/yts/img/yt_1200-vfl4C3T0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32797" r="12406" b="30535"/>
          <a:stretch/>
        </p:blipFill>
        <p:spPr bwMode="auto">
          <a:xfrm>
            <a:off x="3410362" y="3291280"/>
            <a:ext cx="2202099" cy="10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197032" y="2275617"/>
            <a:ext cx="91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tx2"/>
                </a:solidFill>
                <a:latin typeface="+mn-lt"/>
              </a:rPr>
              <a:t>+</a:t>
            </a:r>
            <a:endParaRPr lang="fr-FR" sz="6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91" y="4704618"/>
            <a:ext cx="1208314" cy="1208314"/>
          </a:xfrm>
          <a:prstGeom prst="rect">
            <a:avLst/>
          </a:prstGeom>
        </p:spPr>
      </p:pic>
      <p:pic>
        <p:nvPicPr>
          <p:cNvPr id="4" name="Shape 18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1104433"/>
            <a:ext cx="1454320" cy="116742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90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41" y="971894"/>
            <a:ext cx="6320413" cy="4412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648" y="186202"/>
            <a:ext cx="8229600" cy="93198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</a:t>
            </a:r>
            <a:r>
              <a:rPr lang="fr-FR" sz="1800" cap="all" dirty="0" smtClean="0">
                <a:solidFill>
                  <a:srgbClr val="833E90"/>
                </a:solidFill>
                <a:ea typeface="+mj-ea"/>
                <a:cs typeface="+mj-cs"/>
              </a:rPr>
              <a:t>une page professionnelle LinkedIn</a:t>
            </a:r>
            <a:endParaRPr lang="en-US" sz="1800" cap="all" dirty="0">
              <a:solidFill>
                <a:srgbClr val="833E90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1732" y="4824885"/>
            <a:ext cx="1163934" cy="4103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648" y="186202"/>
            <a:ext cx="8229600" cy="93198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</a:t>
            </a:r>
            <a:r>
              <a:rPr lang="fr-FR" sz="1800" cap="all" dirty="0" smtClean="0">
                <a:solidFill>
                  <a:srgbClr val="833E90"/>
                </a:solidFill>
                <a:ea typeface="+mj-ea"/>
                <a:cs typeface="+mj-cs"/>
              </a:rPr>
              <a:t>une page professionnelle LinkedIn</a:t>
            </a:r>
            <a:endParaRPr lang="en-US" sz="1800" cap="all" dirty="0">
              <a:solidFill>
                <a:srgbClr val="833E90"/>
              </a:solidFill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8088" y="1063465"/>
            <a:ext cx="7124281" cy="4724007"/>
            <a:chOff x="988088" y="1063465"/>
            <a:chExt cx="7124281" cy="47240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088" y="1063465"/>
              <a:ext cx="6940061" cy="47240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6948435" y="1579266"/>
              <a:ext cx="1163934" cy="4103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99103" y="4759572"/>
              <a:ext cx="4508360" cy="57945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3828" y="1291168"/>
              <a:ext cx="3818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+mn-lt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4883" y="4478589"/>
              <a:ext cx="3818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0000"/>
                  </a:solidFill>
                  <a:latin typeface="+mn-lt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6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76" y="1240404"/>
            <a:ext cx="5978769" cy="4433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648" y="186202"/>
            <a:ext cx="8229600" cy="931985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cap="all" dirty="0">
                <a:solidFill>
                  <a:srgbClr val="833E90"/>
                </a:solidFill>
                <a:ea typeface="+mj-ea"/>
                <a:cs typeface="+mj-cs"/>
              </a:rPr>
              <a:t>Créer </a:t>
            </a:r>
            <a:r>
              <a:rPr lang="fr-FR" sz="1800" cap="all" dirty="0" smtClean="0">
                <a:solidFill>
                  <a:srgbClr val="833E90"/>
                </a:solidFill>
                <a:ea typeface="+mj-ea"/>
                <a:cs typeface="+mj-cs"/>
              </a:rPr>
              <a:t>une page professionnelle LinkedIn</a:t>
            </a:r>
            <a:endParaRPr lang="en-US" sz="1800" cap="all" dirty="0">
              <a:solidFill>
                <a:srgbClr val="833E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7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438333"/>
            <a:ext cx="8405446" cy="649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100" dirty="0" smtClean="0"/>
              <a:t>IV.	 LinkedIn: </a:t>
            </a:r>
            <a:r>
              <a:rPr lang="fr-FR" sz="2100" dirty="0"/>
              <a:t>Création de compte et animation de la page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960219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Animation de la page professionnelle</a:t>
            </a:r>
            <a:endParaRPr lang="fr-FR" sz="1400" dirty="0">
              <a:solidFill>
                <a:srgbClr val="1D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Etapes pour poster différents contenus : </a:t>
            </a:r>
            <a:r>
              <a:rPr lang="fr-FR" sz="1800" dirty="0" err="1">
                <a:solidFill>
                  <a:srgbClr val="833E90"/>
                </a:solidFill>
              </a:rPr>
              <a:t>linkedin</a:t>
            </a:r>
            <a:endParaRPr lang="fr-FR" sz="1800" dirty="0">
              <a:solidFill>
                <a:srgbClr val="833E90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1" y="1370209"/>
            <a:ext cx="6275842" cy="472429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7064754" y="1530360"/>
            <a:ext cx="507601" cy="1909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2066" y="1349984"/>
            <a:ext cx="1692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Insérez un texte, photo, lien ou vidéo pour votre publication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  <a:p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 </a:t>
            </a:r>
            <a:endParaRPr lang="en-US" sz="1600" dirty="0">
              <a:solidFill>
                <a:srgbClr val="002A6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1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260350" y="309563"/>
            <a:ext cx="8281766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Autres fonctionnalités : LinkedIn</a:t>
            </a:r>
            <a:endParaRPr lang="fr-FR" sz="1800" dirty="0">
              <a:solidFill>
                <a:srgbClr val="833E90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100" y="750937"/>
            <a:ext cx="828948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Le profil de votre Career Center vous donne aussi accès aux « nouvelles », « réglages », « statistiques » et « notifications » de votre page professionnelle</a:t>
            </a: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" y="1400224"/>
            <a:ext cx="8877782" cy="43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64652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100" dirty="0" smtClean="0"/>
              <a:t>V.	 Les </a:t>
            </a:r>
            <a:r>
              <a:rPr lang="fr-FR" sz="2100" dirty="0" smtClean="0"/>
              <a:t>11 TYPES DE contenu à publier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2250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850" y="131227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</a:t>
            </a:r>
            <a:r>
              <a:rPr lang="fr-FR" sz="1400" dirty="0"/>
              <a:t>Promotion des services et missions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323850" y="234097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</a:t>
            </a:r>
            <a:r>
              <a:rPr lang="fr-FR" sz="1400" dirty="0"/>
              <a:t>Activités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850" y="336967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</a:t>
            </a:r>
            <a:r>
              <a:rPr lang="fr-FR" sz="1400" dirty="0"/>
              <a:t>Contenus du </a:t>
            </a:r>
            <a:r>
              <a:rPr lang="fr-FR" sz="1400" dirty="0" smtClean="0"/>
              <a:t>VCC – Career Center Virtuel</a:t>
            </a:r>
            <a:endParaRPr lang="fr-FR" sz="1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3850" y="439837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</a:t>
            </a:r>
            <a:r>
              <a:rPr lang="fr-FR" sz="1400" dirty="0"/>
              <a:t>Offres d'emploi, stage, volontariat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87315" y="2343176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6. </a:t>
            </a:r>
            <a:r>
              <a:rPr lang="fr-FR" sz="1400" dirty="0"/>
              <a:t>Témoignages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288791" y="336967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</a:t>
            </a:r>
            <a:r>
              <a:rPr lang="fr-FR" sz="1400" dirty="0"/>
              <a:t>Infos générales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287315" y="131227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5. </a:t>
            </a:r>
            <a:r>
              <a:rPr lang="fr-FR" sz="1400" dirty="0"/>
              <a:t>Publications conviviales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288791" y="439837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8. </a:t>
            </a:r>
            <a:r>
              <a:rPr lang="fr-FR" sz="1400" dirty="0"/>
              <a:t>Citations </a:t>
            </a:r>
            <a:r>
              <a:rPr lang="fr-FR" sz="1400" dirty="0" smtClean="0"/>
              <a:t>inspirantes </a:t>
            </a:r>
            <a:r>
              <a:rPr lang="fr-FR" sz="1400" dirty="0"/>
              <a:t>/ motivantes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250781" y="1818351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9. Promotion LinkedIn et autres réseaux</a:t>
            </a:r>
          </a:p>
        </p:txBody>
      </p:sp>
      <p:sp>
        <p:nvSpPr>
          <p:cNvPr id="15" name="Rectangle à coins arrondis 11"/>
          <p:cNvSpPr/>
          <p:nvPr/>
        </p:nvSpPr>
        <p:spPr>
          <a:xfrm>
            <a:off x="6250781" y="2858241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10. Contenu interactif</a:t>
            </a:r>
          </a:p>
        </p:txBody>
      </p:sp>
      <p:sp>
        <p:nvSpPr>
          <p:cNvPr id="17" name="Rectangle à coins arrondis 11"/>
          <p:cNvSpPr/>
          <p:nvPr/>
        </p:nvSpPr>
        <p:spPr>
          <a:xfrm>
            <a:off x="6250781" y="3898131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11. Jeux concours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441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60350" y="706565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1. </a:t>
            </a:r>
            <a:r>
              <a:rPr lang="fr-FR" sz="1400" dirty="0"/>
              <a:t>Promotion des services et missions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sp>
        <p:nvSpPr>
          <p:cNvPr id="1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55" y="1773936"/>
            <a:ext cx="5442348" cy="39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0" y="702215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2. </a:t>
            </a:r>
            <a:r>
              <a:rPr lang="fr-FR" sz="1400" dirty="0"/>
              <a:t>Activités du </a:t>
            </a:r>
            <a:r>
              <a:rPr lang="fr-FR" sz="1400" dirty="0" err="1"/>
              <a:t>Career</a:t>
            </a:r>
            <a:r>
              <a:rPr lang="fr-FR" sz="1400" dirty="0"/>
              <a:t>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07" y="1067943"/>
            <a:ext cx="3971925" cy="466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6" y="1770418"/>
            <a:ext cx="3056758" cy="4134320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79400" y="1094014"/>
            <a:ext cx="8458200" cy="4673600"/>
          </a:xfrm>
        </p:spPr>
        <p:txBody>
          <a:bodyPr/>
          <a:lstStyle/>
          <a:p>
            <a:pPr marL="457200" lvl="1" indent="0">
              <a:buNone/>
            </a:pPr>
            <a:r>
              <a:rPr lang="fr-FR" dirty="0" smtClean="0"/>
              <a:t>Sur </a:t>
            </a:r>
            <a:r>
              <a:rPr lang="fr-FR" dirty="0"/>
              <a:t>les 58 jeunes interrogés dans les 3 régions cibles du programme </a:t>
            </a:r>
            <a:r>
              <a:rPr lang="fr-FR" dirty="0" smtClean="0"/>
              <a:t>:</a:t>
            </a:r>
          </a:p>
          <a:p>
            <a:pPr marL="457200" lvl="1" indent="0">
              <a:buNone/>
            </a:pPr>
            <a:endParaRPr lang="fr-FR" dirty="0"/>
          </a:p>
          <a:p>
            <a:pPr lvl="3"/>
            <a:r>
              <a:rPr lang="fr-FR" sz="3200" dirty="0">
                <a:solidFill>
                  <a:srgbClr val="F05D5D"/>
                </a:solidFill>
              </a:rPr>
              <a:t>99% </a:t>
            </a:r>
            <a:r>
              <a:rPr lang="fr-FR" dirty="0"/>
              <a:t>ont un compte et sont actifs sur </a:t>
            </a:r>
            <a:r>
              <a:rPr lang="fr-FR" dirty="0" smtClean="0"/>
              <a:t>Facebook</a:t>
            </a:r>
          </a:p>
          <a:p>
            <a:pPr lvl="3"/>
            <a:endParaRPr lang="fr-FR" dirty="0" smtClean="0"/>
          </a:p>
          <a:p>
            <a:pPr lvl="3"/>
            <a:endParaRPr lang="fr-FR" dirty="0"/>
          </a:p>
          <a:p>
            <a:pPr lvl="3"/>
            <a:r>
              <a:rPr lang="fr-FR" sz="3200" dirty="0">
                <a:solidFill>
                  <a:srgbClr val="92D050"/>
                </a:solidFill>
              </a:rPr>
              <a:t>21%</a:t>
            </a:r>
            <a:r>
              <a:rPr lang="fr-FR" dirty="0"/>
              <a:t> ont un compte LinkedIn mais la plupart le déclarent « quasi vide </a:t>
            </a:r>
            <a:r>
              <a:rPr lang="fr-FR" dirty="0" smtClean="0"/>
              <a:t>»</a:t>
            </a:r>
          </a:p>
          <a:p>
            <a:pPr lvl="3"/>
            <a:endParaRPr lang="fr-FR" dirty="0" smtClean="0"/>
          </a:p>
          <a:p>
            <a:pPr marL="1314450" lvl="3" indent="0">
              <a:buNone/>
            </a:pPr>
            <a:endParaRPr lang="fr-FR" dirty="0"/>
          </a:p>
          <a:p>
            <a:pPr lvl="3"/>
            <a:r>
              <a:rPr lang="fr-FR" sz="3200" dirty="0">
                <a:solidFill>
                  <a:srgbClr val="833E90"/>
                </a:solidFill>
              </a:rPr>
              <a:t>60%</a:t>
            </a:r>
            <a:r>
              <a:rPr lang="fr-FR" dirty="0"/>
              <a:t> passent plus de 3h par jour sur Internet, essentiellement sur Facebook et YouTube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/>
          <a:lstStyle/>
          <a:p>
            <a:r>
              <a:rPr lang="fr-FR" dirty="0" smtClean="0"/>
              <a:t>Des tendances vérifiées par les focus </a:t>
            </a:r>
            <a:r>
              <a:rPr lang="fr-FR" dirty="0"/>
              <a:t>groups USAID Career Center</a:t>
            </a:r>
          </a:p>
          <a:p>
            <a:endParaRPr lang="fr-FR" dirty="0"/>
          </a:p>
        </p:txBody>
      </p:sp>
      <p:pic>
        <p:nvPicPr>
          <p:cNvPr id="2050" name="Picture 2" descr="http://i.istockimg.com/file_thumbview_approve/4837645/6/stock-illustration-4837645-stopwatch-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2" b="68849"/>
          <a:stretch/>
        </p:blipFill>
        <p:spPr bwMode="auto">
          <a:xfrm>
            <a:off x="756273" y="4636863"/>
            <a:ext cx="794678" cy="7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18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4" y="1659423"/>
            <a:ext cx="662164" cy="6868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Shape 1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4" y="3132656"/>
            <a:ext cx="740177" cy="68683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905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0350" y="721470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3. </a:t>
            </a:r>
            <a:r>
              <a:rPr lang="fr-FR" sz="1400" dirty="0"/>
              <a:t>Contenus du </a:t>
            </a:r>
            <a:r>
              <a:rPr lang="fr-FR" sz="1400" dirty="0" smtClean="0"/>
              <a:t>VCC – Career Center Virtuel</a:t>
            </a:r>
            <a:endParaRPr lang="fr-F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80" y="1755648"/>
            <a:ext cx="5938171" cy="4167551"/>
          </a:xfrm>
          <a:prstGeom prst="rect">
            <a:avLst/>
          </a:prstGeom>
        </p:spPr>
      </p:pic>
      <p:sp>
        <p:nvSpPr>
          <p:cNvPr id="7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3850" y="751413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4. </a:t>
            </a:r>
            <a:r>
              <a:rPr lang="fr-FR" sz="1400" dirty="0"/>
              <a:t>Offres d'emploi, stage, volontariat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42" y="1879096"/>
            <a:ext cx="5821170" cy="3879238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30877" y="785813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5. </a:t>
            </a:r>
            <a:r>
              <a:rPr lang="fr-FR" sz="1400" dirty="0"/>
              <a:t>Publications conviviales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27" y="1967523"/>
            <a:ext cx="3220299" cy="373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33" y="1967738"/>
            <a:ext cx="2534389" cy="3737151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355404" y="708642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6. </a:t>
            </a:r>
            <a:r>
              <a:rPr lang="fr-FR" sz="1400" dirty="0"/>
              <a:t>Témoignages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94" y="2041032"/>
            <a:ext cx="2995271" cy="365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31" y="2042758"/>
            <a:ext cx="2340075" cy="3672186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60350" y="703467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7. </a:t>
            </a:r>
            <a:r>
              <a:rPr lang="fr-FR" sz="1400" dirty="0"/>
              <a:t>Infos générales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72" y="1833017"/>
            <a:ext cx="3081126" cy="3909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52" y="1835515"/>
            <a:ext cx="2432103" cy="3906935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60350" y="805727"/>
            <a:ext cx="2700338" cy="935037"/>
          </a:xfrm>
          <a:prstGeom prst="roundRect">
            <a:avLst/>
          </a:prstGeom>
          <a:solidFill>
            <a:srgbClr val="FC9B0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fr-FR" sz="1400" dirty="0" smtClean="0"/>
              <a:t>8. </a:t>
            </a:r>
            <a:r>
              <a:rPr lang="fr-FR" sz="1400" dirty="0"/>
              <a:t>Citations </a:t>
            </a:r>
            <a:r>
              <a:rPr lang="fr-FR" sz="1400" dirty="0" smtClean="0"/>
              <a:t>inspirantes </a:t>
            </a:r>
            <a:r>
              <a:rPr lang="fr-FR" sz="1400" dirty="0"/>
              <a:t>/ motivantes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69" y="1901952"/>
            <a:ext cx="2894860" cy="3828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38" y="1901952"/>
            <a:ext cx="2166027" cy="3828422"/>
          </a:xfrm>
          <a:prstGeom prst="rect">
            <a:avLst/>
          </a:prstGeom>
        </p:spPr>
      </p:pic>
      <p:sp>
        <p:nvSpPr>
          <p:cNvPr id="9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260350" y="762882"/>
            <a:ext cx="2700338" cy="935037"/>
          </a:xfrm>
          <a:prstGeom prst="roundRec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9. Promotion LinkedIn et autres réseaux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77" y="1922490"/>
            <a:ext cx="5488367" cy="3634248"/>
          </a:xfrm>
          <a:prstGeom prst="rect">
            <a:avLst/>
          </a:prstGeom>
        </p:spPr>
      </p:pic>
      <p:sp>
        <p:nvSpPr>
          <p:cNvPr id="7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11"/>
          <p:cNvSpPr/>
          <p:nvPr/>
        </p:nvSpPr>
        <p:spPr>
          <a:xfrm>
            <a:off x="334613" y="763633"/>
            <a:ext cx="2700338" cy="935037"/>
          </a:xfrm>
          <a:prstGeom prst="roundRec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/>
              <a:t>10. Contenu interactif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67" b="9254"/>
          <a:stretch/>
        </p:blipFill>
        <p:spPr>
          <a:xfrm>
            <a:off x="3292094" y="1335024"/>
            <a:ext cx="4754690" cy="4123944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11"/>
          <p:cNvSpPr/>
          <p:nvPr/>
        </p:nvSpPr>
        <p:spPr>
          <a:xfrm>
            <a:off x="324358" y="770883"/>
            <a:ext cx="2700338" cy="935037"/>
          </a:xfrm>
          <a:prstGeom prst="roundRect">
            <a:avLst/>
          </a:prstGeom>
          <a:solidFill>
            <a:srgbClr val="1DB8D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dirty="0" smtClean="0"/>
              <a:t>11. Jeux concours</a:t>
            </a:r>
            <a:endParaRPr lang="fr-FR" sz="1400" dirty="0"/>
          </a:p>
        </p:txBody>
      </p:sp>
      <p:sp>
        <p:nvSpPr>
          <p:cNvPr id="8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Les </a:t>
            </a:r>
            <a:r>
              <a:rPr lang="fr-FR" sz="1800" dirty="0" smtClean="0">
                <a:solidFill>
                  <a:srgbClr val="833E90"/>
                </a:solidFill>
              </a:rPr>
              <a:t>11 TYPES DE CONTENU A PUBLIER : exemples de publication</a:t>
            </a:r>
            <a:endParaRPr lang="fr-FR" sz="1800" dirty="0">
              <a:solidFill>
                <a:srgbClr val="833E9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rgbClr val="833E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032" y="958850"/>
            <a:ext cx="4312918" cy="49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199" y="3646523"/>
            <a:ext cx="9068637" cy="649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300" dirty="0" smtClean="0"/>
              <a:t>Annexe</a:t>
            </a:r>
            <a:endParaRPr lang="fr-FR" sz="2300" dirty="0"/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4114041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Liens utiles</a:t>
            </a:r>
            <a:endParaRPr lang="fr-FR" sz="1400" dirty="0">
              <a:solidFill>
                <a:srgbClr val="1DB8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Une décision aussi appuyée par les statistiques de consommation de ces 2 plateformes par la population marocaine (1/2)</a:t>
            </a:r>
            <a:endParaRPr lang="fr-FR" dirty="0"/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93" y="1092200"/>
            <a:ext cx="7304835" cy="4113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775" y="5596932"/>
            <a:ext cx="1919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2A6C"/>
                </a:solidFill>
                <a:latin typeface="+mn-lt"/>
                <a:ea typeface="+mn-ea"/>
              </a:rPr>
              <a:t>Source: </a:t>
            </a:r>
            <a:r>
              <a:rPr lang="fr-FR" sz="1400" i="1" dirty="0" err="1">
                <a:solidFill>
                  <a:srgbClr val="002A6C"/>
                </a:solidFill>
                <a:latin typeface="+mn-lt"/>
                <a:ea typeface="+mn-ea"/>
              </a:rPr>
              <a:t>Hootsuite</a:t>
            </a:r>
            <a:r>
              <a:rPr lang="fr-FR" sz="1400" i="1" dirty="0">
                <a:solidFill>
                  <a:srgbClr val="002A6C"/>
                </a:solidFill>
                <a:latin typeface="+mn-lt"/>
                <a:ea typeface="+mn-ea"/>
              </a:rPr>
              <a:t> 2018</a:t>
            </a:r>
            <a:endParaRPr lang="en-US" sz="1400" i="1" dirty="0">
              <a:solidFill>
                <a:srgbClr val="002A6C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00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260350" y="410046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Liens utiles (1/2) 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350" y="1326842"/>
            <a:ext cx="8061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n-lt"/>
              </a:rPr>
              <a:t>Site pour les 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ressources graphiques : </a:t>
            </a:r>
            <a:r>
              <a:rPr lang="fr-FR" dirty="0">
                <a:solidFill>
                  <a:schemeClr val="tx2"/>
                </a:solidFill>
                <a:latin typeface="+mn-lt"/>
                <a:hlinkClick r:id="rId2"/>
              </a:rPr>
              <a:t>http://www.freepik.com</a:t>
            </a:r>
            <a:r>
              <a:rPr lang="fr-FR" dirty="0" smtClean="0">
                <a:solidFill>
                  <a:schemeClr val="tx2"/>
                </a:solidFill>
                <a:latin typeface="+mn-lt"/>
                <a:hlinkClick r:id="rId2"/>
              </a:rPr>
              <a:t>/</a:t>
            </a:r>
            <a:r>
              <a:rPr lang="fr-FR" dirty="0" smtClean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83"/>
            <a:ext cx="9144000" cy="34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260350" y="410046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 smtClean="0">
                <a:solidFill>
                  <a:srgbClr val="833E90"/>
                </a:solidFill>
              </a:rPr>
              <a:t>Liens utiles (2/2) </a:t>
            </a:r>
            <a:endParaRPr lang="fr-FR" sz="1800" dirty="0">
              <a:solidFill>
                <a:srgbClr val="833E9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350" y="1326842"/>
            <a:ext cx="8061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n-lt"/>
              </a:rPr>
              <a:t>Plateforme pour la réduction des liens : </a:t>
            </a:r>
            <a:r>
              <a:rPr lang="fr-FR" dirty="0" smtClean="0">
                <a:solidFill>
                  <a:schemeClr val="tx2"/>
                </a:solidFill>
                <a:latin typeface="+mn-lt"/>
                <a:hlinkClick r:id="rId2"/>
              </a:rPr>
              <a:t>https://www.bitly.com/</a:t>
            </a:r>
            <a:r>
              <a:rPr lang="fr-FR" dirty="0" smtClean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696174"/>
            <a:ext cx="8199455" cy="4304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6982" y="2199054"/>
            <a:ext cx="267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contact@careercenter.ma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 de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passe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: test123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7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91168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423842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OMBRE DE COMPTES LinkedIn MAROC&#10;877 23044 % Hommes&#10;56 % Femmes&#10;92%&#10;a plus de 35 ans&#10;2,72%&#10;Taux de pénétration&#10;Social Medi..."/>
          <p:cNvPicPr>
            <a:picLocks noGrp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4334" r="27346" b="76357"/>
          <a:stretch/>
        </p:blipFill>
        <p:spPr bwMode="auto">
          <a:xfrm>
            <a:off x="2894971" y="1238709"/>
            <a:ext cx="3315957" cy="10983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13916" y="2815243"/>
            <a:ext cx="7938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1.480.000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d’utilisateurs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soit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4.3% de la population au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Maroc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fr-FR" baseline="30000" dirty="0" smtClean="0">
                <a:solidFill>
                  <a:schemeClr val="tx2"/>
                </a:solidFill>
                <a:latin typeface="+mn-lt"/>
              </a:rPr>
              <a:t>ème</a:t>
            </a:r>
            <a:r>
              <a:rPr lang="fr-FR" dirty="0" smtClean="0">
                <a:solidFill>
                  <a:schemeClr val="tx2"/>
                </a:solidFill>
                <a:latin typeface="+mn-lt"/>
              </a:rPr>
              <a:t> plus grand réseau LinkedIn dans la région arabe après les Emirats, L’Arabie Saoudite et </a:t>
            </a:r>
            <a:r>
              <a:rPr lang="fr-FR" dirty="0" smtClean="0">
                <a:solidFill>
                  <a:schemeClr val="tx2"/>
                </a:solidFill>
                <a:latin typeface="+mn-lt"/>
              </a:rPr>
              <a:t>l’Egypte</a:t>
            </a:r>
            <a:endParaRPr lang="fr-FR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7225" y="5596932"/>
            <a:ext cx="1919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2A6C"/>
                </a:solidFill>
                <a:latin typeface="+mn-lt"/>
                <a:ea typeface="+mn-ea"/>
              </a:rPr>
              <a:t>Source: </a:t>
            </a:r>
            <a:r>
              <a:rPr lang="fr-FR" sz="1400" i="1" dirty="0" err="1" smtClean="0">
                <a:solidFill>
                  <a:srgbClr val="002A6C"/>
                </a:solidFill>
                <a:latin typeface="+mn-lt"/>
                <a:ea typeface="+mn-ea"/>
              </a:rPr>
              <a:t>Medianet</a:t>
            </a:r>
            <a:r>
              <a:rPr lang="fr-FR" sz="1400" i="1" dirty="0" smtClean="0">
                <a:solidFill>
                  <a:srgbClr val="002A6C"/>
                </a:solidFill>
                <a:latin typeface="+mn-lt"/>
                <a:ea typeface="+mn-ea"/>
              </a:rPr>
              <a:t> 2017</a:t>
            </a:r>
            <a:endParaRPr lang="en-US" sz="1400" i="1" dirty="0">
              <a:solidFill>
                <a:srgbClr val="002A6C"/>
              </a:solidFill>
              <a:latin typeface="+mn-lt"/>
              <a:ea typeface="+mn-ea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/>
          <a:lstStyle/>
          <a:p>
            <a:r>
              <a:rPr lang="fr-FR" dirty="0" smtClean="0"/>
              <a:t>Une décision aussi appuyée par les statistiques de consommation de ces 2 plateformes par la population marocaine (2/2)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7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646523"/>
            <a:ext cx="8335108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100" dirty="0" err="1" smtClean="0"/>
              <a:t>iI</a:t>
            </a:r>
            <a:r>
              <a:rPr lang="fr-FR" sz="2100" dirty="0" smtClean="0"/>
              <a:t>.</a:t>
            </a:r>
            <a:r>
              <a:rPr lang="fr-FR" sz="2100" dirty="0" smtClean="0"/>
              <a:t>	</a:t>
            </a:r>
            <a:r>
              <a:rPr lang="fr-FR" sz="2100" dirty="0"/>
              <a:t>Quelle approche pour les réseaux sociaux ?</a:t>
            </a:r>
          </a:p>
        </p:txBody>
      </p:sp>
    </p:spTree>
    <p:extLst>
      <p:ext uri="{BB962C8B-B14F-4D97-AF65-F5344CB8AC3E}">
        <p14:creationId xmlns:p14="http://schemas.microsoft.com/office/powerpoint/2010/main" val="37375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11184</TotalTime>
  <Words>1634</Words>
  <Application>Microsoft Office PowerPoint</Application>
  <PresentationFormat>On-screen Show (4:3)</PresentationFormat>
  <Paragraphs>279</Paragraphs>
  <Slides>72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MS PGothic</vt:lpstr>
      <vt:lpstr>MS PGothic</vt:lpstr>
      <vt:lpstr>Arial</vt:lpstr>
      <vt:lpstr>Calibri</vt:lpstr>
      <vt:lpstr>Gill Sans MT</vt:lpstr>
      <vt:lpstr>Symbol</vt:lpstr>
      <vt:lpstr>Thème Office</vt:lpstr>
      <vt:lpstr>Content empty</vt:lpstr>
      <vt:lpstr>Back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une page professionnelle LinkedIn</vt:lpstr>
      <vt:lpstr>Créer une page professionnelle LinkedIn</vt:lpstr>
      <vt:lpstr>Créer une page professionnelle LinkedIn</vt:lpstr>
      <vt:lpstr>Créer une page professionnelle LinkedIn</vt:lpstr>
      <vt:lpstr>Créer une page professionnelle LinkedIn</vt:lpstr>
      <vt:lpstr>Créer une page professionnelle LinkedIn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Bencheqroun</dc:creator>
  <cp:lastModifiedBy>Khadija</cp:lastModifiedBy>
  <cp:revision>658</cp:revision>
  <cp:lastPrinted>2017-01-23T17:13:36Z</cp:lastPrinted>
  <dcterms:created xsi:type="dcterms:W3CDTF">2016-02-12T16:57:42Z</dcterms:created>
  <dcterms:modified xsi:type="dcterms:W3CDTF">2018-10-08T16:47:18Z</dcterms:modified>
</cp:coreProperties>
</file>